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6" r:id="rId1"/>
    <p:sldMasterId id="2147484020" r:id="rId2"/>
    <p:sldMasterId id="2147484047" r:id="rId3"/>
  </p:sldMasterIdLst>
  <p:notesMasterIdLst>
    <p:notesMasterId r:id="rId28"/>
  </p:notesMasterIdLst>
  <p:handoutMasterIdLst>
    <p:handoutMasterId r:id="rId29"/>
  </p:handoutMasterIdLst>
  <p:sldIdLst>
    <p:sldId id="3635" r:id="rId4"/>
    <p:sldId id="3636" r:id="rId5"/>
    <p:sldId id="3670" r:id="rId6"/>
    <p:sldId id="2076136587" r:id="rId7"/>
    <p:sldId id="2119" r:id="rId8"/>
    <p:sldId id="2076136588" r:id="rId9"/>
    <p:sldId id="2076136609" r:id="rId10"/>
    <p:sldId id="509" r:id="rId11"/>
    <p:sldId id="2076136600" r:id="rId12"/>
    <p:sldId id="3648" r:id="rId13"/>
    <p:sldId id="3660" r:id="rId14"/>
    <p:sldId id="3666" r:id="rId15"/>
    <p:sldId id="3667" r:id="rId16"/>
    <p:sldId id="3668" r:id="rId17"/>
    <p:sldId id="3669" r:id="rId18"/>
    <p:sldId id="2076136610" r:id="rId19"/>
    <p:sldId id="2076136611" r:id="rId20"/>
    <p:sldId id="2076136612" r:id="rId21"/>
    <p:sldId id="2076136613" r:id="rId22"/>
    <p:sldId id="2076136614" r:id="rId23"/>
    <p:sldId id="2076136615" r:id="rId24"/>
    <p:sldId id="2076136616" r:id="rId25"/>
    <p:sldId id="2076136617" r:id="rId26"/>
    <p:sldId id="36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9933FF"/>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51" autoAdjust="0"/>
    <p:restoredTop sz="74725" autoAdjust="0"/>
  </p:normalViewPr>
  <p:slideViewPr>
    <p:cSldViewPr snapToGrid="0">
      <p:cViewPr varScale="1">
        <p:scale>
          <a:sx n="70" d="100"/>
          <a:sy n="70" d="100"/>
        </p:scale>
        <p:origin x="45" y="1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8/10/relationships/authors" Targe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10/4/2022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a template for What The Hack lectures.</a:t>
            </a:r>
          </a:p>
          <a:p>
            <a:endParaRPr lang="en-US" dirty="0"/>
          </a:p>
          <a:p>
            <a:r>
              <a:rPr lang="en-US" dirty="0"/>
              <a:t>It is recommended that Coaches deliver mini-lectures ahead of each Challenge that set context for the challenge and introduce &amp; explain any key technologies.</a:t>
            </a:r>
          </a:p>
          <a:p>
            <a:endParaRPr lang="en-US" dirty="0"/>
          </a:p>
          <a:p>
            <a:r>
              <a:rPr lang="en-US" dirty="0"/>
              <a:t>At a minimum, it is handy to have a slide with the key goals of each challenge to display on the screen when running the hack in-person.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409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804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17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71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184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079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566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7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396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82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314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200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51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45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904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 Easily ingest and enrich any volume, variety or velocity of Healthcare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 Create unified longitudinal records and track lineage</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 Provision and manage access for querying, exploration, operationalization.</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 Create new insights and build targeted AI models on the entire data estate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Scale</a:t>
            </a:r>
          </a:p>
          <a:p>
            <a:pPr marL="171450" lvl="0" indent="-171450">
              <a:buFontTx/>
              <a:buChar char="-"/>
            </a:pPr>
            <a:r>
              <a:rPr lang="en-US" dirty="0"/>
              <a:t>Easily leverage cloud for storage or processing of a variety of modalities at scale and lower cost.</a:t>
            </a:r>
          </a:p>
          <a:p>
            <a:pPr marL="171450" lvl="0" indent="-171450">
              <a:buFontTx/>
              <a:buChar char="-"/>
            </a:pPr>
            <a:endParaRPr lang="en-US" dirty="0"/>
          </a:p>
          <a:p>
            <a:pPr marL="0" lvl="0" indent="0">
              <a:buFontTx/>
              <a:buNone/>
            </a:pPr>
            <a:r>
              <a:rPr lang="en-US" dirty="0"/>
              <a:t>Trust</a:t>
            </a:r>
          </a:p>
          <a:p>
            <a:pPr marL="171450" lvl="0" indent="-171450">
              <a:buFontTx/>
              <a:buChar char="-"/>
            </a:pPr>
            <a:r>
              <a:rPr lang="en-US" dirty="0"/>
              <a:t>Secure, compliant and operational.</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a:t>IoMT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77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err="1">
                <a:solidFill>
                  <a:schemeClr val="tx1"/>
                </a:solidFill>
                <a:effectLst/>
                <a:latin typeface="+mn-lt"/>
                <a:ea typeface="+mn-ea"/>
                <a:cs typeface="+mn-cs"/>
              </a:rPr>
              <a:t>FhirDashboard</a:t>
            </a:r>
            <a:r>
              <a:rPr lang="en-US" sz="1600" b="1" kern="1200" dirty="0">
                <a:solidFill>
                  <a:schemeClr val="tx1"/>
                </a:solidFill>
                <a:effectLst/>
                <a:latin typeface="+mn-lt"/>
                <a:ea typeface="+mn-ea"/>
                <a:cs typeface="+mn-cs"/>
              </a:rPr>
              <a:t> URL: </a:t>
            </a:r>
            <a:r>
              <a:rPr lang="en-US" sz="1600" u="sng" kern="1200" dirty="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dirty="0">
                <a:solidFill>
                  <a:schemeClr val="bg1"/>
                </a:solidFill>
                <a:effectLst/>
                <a:latin typeface="+mn-lt"/>
                <a:ea typeface="+mn-ea"/>
                <a:cs typeface="+mn-cs"/>
              </a:rPr>
              <a:t> (.NET WebApp) or </a:t>
            </a:r>
            <a:r>
              <a:rPr lang="en-US" sz="1600" dirty="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dirty="0">
                <a:solidFill>
                  <a:schemeClr val="bg1"/>
                </a:solidFill>
                <a:latin typeface="+mn-lt"/>
              </a:rPr>
              <a:t> (JavaScript SPA app)</a:t>
            </a:r>
            <a:br>
              <a:rPr lang="en-US" sz="1600" kern="1200" dirty="0">
                <a:solidFill>
                  <a:schemeClr val="tx1"/>
                </a:solidFill>
                <a:effectLst/>
                <a:latin typeface="+mn-lt"/>
                <a:ea typeface="+mn-ea"/>
                <a:cs typeface="+mn-cs"/>
              </a:rPr>
            </a:br>
            <a:r>
              <a:rPr lang="en-US" sz="1600" b="1" kern="1200" dirty="0">
                <a:solidFill>
                  <a:schemeClr val="tx1"/>
                </a:solidFill>
                <a:effectLst/>
                <a:latin typeface="+mn-lt"/>
                <a:ea typeface="+mn-ea"/>
                <a:cs typeface="+mn-cs"/>
              </a:rPr>
              <a:t>User: </a:t>
            </a:r>
            <a:r>
              <a:rPr lang="en-US" sz="1600" u="none" kern="1200" dirty="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dirty="0">
                <a:solidFill>
                  <a:schemeClr val="tx1"/>
                </a:solidFill>
                <a:effectLst/>
                <a:latin typeface="+mn-lt"/>
                <a:ea typeface="+mn-ea"/>
                <a:cs typeface="+mn-cs"/>
              </a:rPr>
            </a:br>
            <a:r>
              <a:rPr lang="en-US" sz="1600" b="1" kern="1200" dirty="0">
                <a:solidFill>
                  <a:schemeClr val="tx1"/>
                </a:solidFill>
                <a:effectLst/>
                <a:latin typeface="+mn-lt"/>
                <a:ea typeface="+mn-ea"/>
                <a:cs typeface="+mn-cs"/>
              </a:rPr>
              <a:t>Password:</a:t>
            </a:r>
            <a:r>
              <a:rPr lang="en-US" sz="1600" kern="1200" dirty="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351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.NET Core 3.1</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https://dotnet.microsoft.com/download/dotnet-core/3.1</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Java 1.8 JDK</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https://www.oracle.com/java/technologies/javase/javase-jdk8-downloads.html</a:t>
            </a:r>
            <a:r>
              <a:rPr lang="en-US" b="1" dirty="0">
                <a:solidFill>
                  <a:srgbClr val="569CD6"/>
                </a:solidFill>
                <a:effectLst/>
                <a:latin typeface="Consolas" panose="020B0609020204030204" pitchFamily="49" charset="0"/>
              </a:rPr>
              <a:t>)**</a:t>
            </a:r>
            <a:r>
              <a:rPr lang="en-US" b="0" dirty="0">
                <a:solidFill>
                  <a:srgbClr val="D4D4D4"/>
                </a:solidFill>
                <a:effectLst/>
                <a:latin typeface="Consolas" panose="020B0609020204030204" pitchFamily="49" charset="0"/>
              </a:rPr>
              <a:t> (needed to run </a:t>
            </a:r>
            <a:r>
              <a:rPr lang="en-US" b="0" dirty="0" err="1">
                <a:solidFill>
                  <a:srgbClr val="D4D4D4"/>
                </a:solidFill>
                <a:effectLst/>
                <a:latin typeface="Consolas" panose="020B0609020204030204" pitchFamily="49" charset="0"/>
              </a:rPr>
              <a:t>Synthea</a:t>
            </a:r>
            <a:r>
              <a:rPr lang="en-US" b="0" dirty="0">
                <a:solidFill>
                  <a:srgbClr val="D4D4D4"/>
                </a:solidFill>
                <a:effectLst/>
                <a:latin typeface="Consolas" panose="020B0609020204030204" pitchFamily="49" charset="0"/>
              </a:rPr>
              <a:t> Patient Generator tool)</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Node Module Extension for VS Code</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https://code.visualstudio.com/docs/nodejs/extensions</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App Service extension for VS Code</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https://marketplace.visualstudio.com/items?itemName=ms-azuretools.vscode-azureappservice</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Node.js Window Installer</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https://nodejs.org/en/download/</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Node.js and </a:t>
            </a:r>
            <a:r>
              <a:rPr lang="en-US" b="1" dirty="0" err="1">
                <a:solidFill>
                  <a:srgbClr val="CE9178"/>
                </a:solidFill>
                <a:effectLst/>
                <a:latin typeface="Consolas" panose="020B0609020204030204" pitchFamily="49" charset="0"/>
              </a:rPr>
              <a:t>npm</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https://docs.npmjs.com/downloading-and-installing-node-js-and-npm</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Postman</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https://www.getpostman.com</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10/4/2022</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10/4/2022</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10/4/2022</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05041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626364893"/>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1112970039"/>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1474839843"/>
      </p:ext>
    </p:extLst>
  </p:cSld>
  <p:clrMapOvr>
    <a:masterClrMapping/>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62292067"/>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45177375"/>
      </p:ext>
    </p:extLst>
  </p:cSld>
  <p:clrMapOvr>
    <a:masterClrMapping/>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61148003"/>
      </p:ext>
    </p:extLst>
  </p:cSld>
  <p:clrMapOvr>
    <a:masterClrMapping/>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10/4/2022</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80453218"/>
      </p:ext>
    </p:extLst>
  </p:cSld>
  <p:clrMapOvr>
    <a:masterClrMapping/>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10249969"/>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15456905"/>
      </p:ext>
    </p:extLst>
  </p:cSld>
  <p:clrMapOvr>
    <a:masterClrMapping/>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793529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226321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5790553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43357576"/>
      </p:ext>
    </p:extLst>
  </p:cSld>
  <p:clrMapOvr>
    <a:masterClrMapping/>
  </p:clrMapOvr>
  <p:transition>
    <p:fade/>
  </p:transition>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3380189"/>
      </p:ext>
    </p:extLst>
  </p:cSld>
  <p:clrMapOvr>
    <a:masterClrMapping/>
  </p:clrMapOvr>
  <p:transition>
    <p:fade/>
  </p:transition>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3594870"/>
      </p:ext>
    </p:extLst>
  </p:cSld>
  <p:clrMapOvr>
    <a:masterClrMapping/>
  </p:clrMapOvr>
  <p:transition>
    <p:fade/>
  </p:transition>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9114635"/>
      </p:ext>
    </p:extLst>
  </p:cSld>
  <p:clrMapOvr>
    <a:masterClrMapping/>
  </p:clrMapOvr>
  <p:transition>
    <p:fade/>
  </p:transition>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10/4/2022</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17437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20401051"/>
      </p:ext>
    </p:extLst>
  </p:cSld>
  <p:clrMapOvr>
    <a:masterClrMapping/>
  </p:clrMapOvr>
  <p:transition>
    <p:fade/>
  </p:transition>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87433154"/>
      </p:ext>
    </p:extLst>
  </p:cSld>
  <p:clrMapOvr>
    <a:masterClrMapping/>
  </p:clrMapOvr>
  <p:transition>
    <p:fade/>
  </p:transition>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835128049"/>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10/4/2022</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564666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4822496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5527372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627989"/>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40761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522953364"/>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168872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10/4/2022</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51800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639778966"/>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8385579"/>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68136613"/>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67986142"/>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05929544"/>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09490792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77587634"/>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2494839"/>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26803781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10/4/2022</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81703530"/>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13498346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415483595"/>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650294658"/>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465832637"/>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285149946"/>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40199646"/>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407047696"/>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67046611"/>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8648951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10/4/2022</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8680385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9826924"/>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038673636"/>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52569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62828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32645446"/>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60417789"/>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38862664"/>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2540090041"/>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85263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10/4/2022</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147104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371479527"/>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6550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0768227"/>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10/4/2022</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1265059753"/>
      </p:ext>
    </p:extLst>
  </p:cSld>
  <p:clrMapOvr>
    <a:masterClrMapping/>
  </p:clrMapOvr>
  <p:transition spd="slow">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10/4/2022</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33181296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10/4/2022</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10/4/2022</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1.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10/4/2022</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4017" r:id="rId12"/>
    <p:sldLayoutId id="214748401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06091602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 id="2147484040" r:id="rId20"/>
    <p:sldLayoutId id="2147484041" r:id="rId21"/>
    <p:sldLayoutId id="2147484042" r:id="rId22"/>
    <p:sldLayoutId id="2147484043" r:id="rId23"/>
    <p:sldLayoutId id="2147484044" r:id="rId24"/>
    <p:sldLayoutId id="2147484045" r:id="rId25"/>
    <p:sldLayoutId id="2147484046" r:id="rId26"/>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49895638"/>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 id="2147484060" r:id="rId13"/>
    <p:sldLayoutId id="2147484061" r:id="rId14"/>
    <p:sldLayoutId id="2147484062" r:id="rId15"/>
    <p:sldLayoutId id="2147484063" r:id="rId16"/>
    <p:sldLayoutId id="2147484064" r:id="rId17"/>
    <p:sldLayoutId id="2147484065" r:id="rId18"/>
    <p:sldLayoutId id="2147484066" r:id="rId19"/>
    <p:sldLayoutId id="2147484067" r:id="rId20"/>
    <p:sldLayoutId id="2147484068" r:id="rId21"/>
    <p:sldLayoutId id="2147484069" r:id="rId22"/>
    <p:sldLayoutId id="2147484070" r:id="rId23"/>
    <p:sldLayoutId id="2147484071" r:id="rId24"/>
    <p:sldLayoutId id="2147484072" r:id="rId25"/>
    <p:sldLayoutId id="2147484073" r:id="rId26"/>
    <p:sldLayoutId id="2147484074" r:id="rId27"/>
    <p:sldLayoutId id="2147484075" r:id="rId28"/>
    <p:sldLayoutId id="2147484076" r:id="rId29"/>
    <p:sldLayoutId id="2147484077" r:id="rId30"/>
    <p:sldLayoutId id="2147484078" r:id="rId31"/>
    <p:sldLayoutId id="2147484079" r:id="rId32"/>
    <p:sldLayoutId id="2147484080" r:id="rId33"/>
    <p:sldLayoutId id="2147484081" r:id="rId34"/>
    <p:sldLayoutId id="2147484082" r:id="rId35"/>
    <p:sldLayoutId id="2147484083"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healthcare-apis/fhir/convert-data#parameters-resource" TargetMode="External"/><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github.com/microsoft/FHIR-Converter/tree/main/data/SampleData/Ccda" TargetMode="External"/><Relationship Id="rId4" Type="http://schemas.openxmlformats.org/officeDocument/2006/relationships/hyperlink" Target="https://github.com/microsoft/FHIR-Converter/tree/main/data/SampleData/Hl7v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58.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4.svg"/><Relationship Id="rId26" Type="http://schemas.openxmlformats.org/officeDocument/2006/relationships/image" Target="../media/image62.sv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notesSlide" Target="../notesSlides/notesSlide6.xml"/><Relationship Id="rId16" Type="http://schemas.openxmlformats.org/officeDocument/2006/relationships/image" Target="../media/image52.svg"/><Relationship Id="rId20" Type="http://schemas.openxmlformats.org/officeDocument/2006/relationships/image" Target="../media/image56.svg"/><Relationship Id="rId1" Type="http://schemas.openxmlformats.org/officeDocument/2006/relationships/slideLayout" Target="../slideLayouts/slideLayout35.xml"/><Relationship Id="rId6" Type="http://schemas.openxmlformats.org/officeDocument/2006/relationships/image" Target="../media/image42.svg"/><Relationship Id="rId11" Type="http://schemas.openxmlformats.org/officeDocument/2006/relationships/image" Target="../media/image47.png"/><Relationship Id="rId24" Type="http://schemas.openxmlformats.org/officeDocument/2006/relationships/image" Target="../media/image60.sv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svg"/><Relationship Id="rId19" Type="http://schemas.openxmlformats.org/officeDocument/2006/relationships/image" Target="../media/image55.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58.svg"/></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8" Type="http://schemas.openxmlformats.org/officeDocument/2006/relationships/hyperlink" Target="https://dotnet.microsoft.com/download/dotnet-core/3.1" TargetMode="External"/><Relationship Id="rId13" Type="http://schemas.openxmlformats.org/officeDocument/2006/relationships/hyperlink" Target="https://www.getpostman.com/"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12" Type="http://schemas.openxmlformats.org/officeDocument/2006/relationships/hyperlink" Target="https://docs.npmjs.com/downloading-and-installing-node-js-and-npm"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code.visualstudio.com/download" TargetMode="External"/><Relationship Id="rId11" Type="http://schemas.openxmlformats.org/officeDocument/2006/relationships/hyperlink" Target="https://nodejs.org/en/download/" TargetMode="External"/><Relationship Id="rId5" Type="http://schemas.openxmlformats.org/officeDocument/2006/relationships/hyperlink" Target="https://docs.microsoft.com/en-us/powershell/azure/install-az-ps?view=azps-6.4.0" TargetMode="External"/><Relationship Id="rId10" Type="http://schemas.openxmlformats.org/officeDocument/2006/relationships/hyperlink" Target="https://code.visualstudio.com/docs/nodejs/extensions"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www.oracle.com/java/technologies/javase/javase-jdk8-downloads.html" TargetMode="External"/><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1161921"/>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FHIR Powered Healthcare</a:t>
            </a: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1858828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1</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Extract and load FHIR EHR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8948820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1</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Extract and Load FHIR EHR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2592474"/>
          </a:xfrm>
        </p:spPr>
        <p:txBody>
          <a:bodyPr/>
          <a:lstStyle/>
          <a:p>
            <a:pPr marL="342900" indent="-342900">
              <a:buFont typeface="Arial" panose="020B0604020202020204" pitchFamily="34" charset="0"/>
              <a:buChar char="•"/>
            </a:pPr>
            <a:r>
              <a:rPr lang="en-US" dirty="0"/>
              <a:t>Deploy Azure Health Data Services (AHDS) workspace</a:t>
            </a:r>
          </a:p>
          <a:p>
            <a:pPr marL="342900" indent="-342900">
              <a:buFont typeface="Arial" panose="020B0604020202020204" pitchFamily="34" charset="0"/>
              <a:buChar char="•"/>
            </a:pPr>
            <a:r>
              <a:rPr lang="en-US" dirty="0"/>
              <a:t>Instantiate FHIR service within the AHDS workspace</a:t>
            </a:r>
          </a:p>
          <a:p>
            <a:pPr marL="342900" indent="-342900">
              <a:buFont typeface="Arial" panose="020B0604020202020204" pitchFamily="34" charset="0"/>
              <a:buChar char="•"/>
            </a:pPr>
            <a:r>
              <a:rPr lang="en-US" dirty="0"/>
              <a:t>Deploy FHIR Bulk Loader pipeline to bulk load FHIR data</a:t>
            </a:r>
          </a:p>
          <a:p>
            <a:pPr marL="342900" indent="-342900">
              <a:buFont typeface="Arial" panose="020B0604020202020204" pitchFamily="34" charset="0"/>
              <a:buChar char="•"/>
            </a:pPr>
            <a:r>
              <a:rPr lang="en-US" dirty="0"/>
              <a:t>Generate simulated patient data in FHIR format and load them into FHIR Server</a:t>
            </a:r>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Graphical user interface, diagram&#10;&#10;Description automatically generated">
            <a:extLst>
              <a:ext uri="{FF2B5EF4-FFF2-40B4-BE49-F238E27FC236}">
                <a16:creationId xmlns:a16="http://schemas.microsoft.com/office/drawing/2014/main" id="{DF782CBE-5E1A-885F-140C-AE005A664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109" y="4579951"/>
            <a:ext cx="10096691" cy="1690501"/>
          </a:xfrm>
          <a:prstGeom prst="rect">
            <a:avLst/>
          </a:prstGeom>
        </p:spPr>
      </p:pic>
    </p:spTree>
    <p:extLst>
      <p:ext uri="{BB962C8B-B14F-4D97-AF65-F5344CB8AC3E}">
        <p14:creationId xmlns:p14="http://schemas.microsoft.com/office/powerpoint/2010/main" val="2240261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2</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Extract &amp; Load HL7v2 &amp; C-CDA EHR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874126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2</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Extract and Load HL7v2 &amp; C-CDA EHR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2707353"/>
          </a:xfrm>
        </p:spPr>
        <p:txBody>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Prepare API request for $convert-data operation in FHIR service</a:t>
            </a:r>
          </a:p>
          <a:p>
            <a:pPr marL="800100" lvl="1" indent="-342900">
              <a:lnSpc>
                <a:spcPct val="90000"/>
              </a:lnSpc>
              <a:spcAft>
                <a:spcPts val="600"/>
              </a:spcAft>
              <a:buFont typeface="Arial" panose="020B0604020202020204" pitchFamily="34" charset="0"/>
              <a:buChar char="•"/>
            </a:pPr>
            <a:r>
              <a:rPr lang="en-US" sz="2400" dirty="0">
                <a:solidFill>
                  <a:srgbClr val="24292F"/>
                </a:solidFill>
                <a:latin typeface="+mj-lt"/>
              </a:rPr>
              <a:t>C</a:t>
            </a:r>
            <a:r>
              <a:rPr lang="en-US" sz="2400" b="0" i="0" dirty="0">
                <a:solidFill>
                  <a:srgbClr val="24292F"/>
                </a:solidFill>
                <a:effectLst/>
                <a:latin typeface="+mj-lt"/>
              </a:rPr>
              <a:t>onfigure </a:t>
            </a:r>
            <a:r>
              <a:rPr lang="en-US" sz="2400" b="1" i="0" u="none" strike="noStrike" dirty="0">
                <a:solidFill>
                  <a:srgbClr val="24292F"/>
                </a:solidFill>
                <a:effectLst/>
                <a:latin typeface="+mj-lt"/>
                <a:hlinkClick r:id="rId3"/>
              </a:rPr>
              <a:t>Parameter Resource</a:t>
            </a:r>
            <a:r>
              <a:rPr lang="en-US" sz="2400" b="0" i="0" dirty="0">
                <a:solidFill>
                  <a:srgbClr val="24292F"/>
                </a:solidFill>
                <a:effectLst/>
                <a:latin typeface="+mj-lt"/>
              </a:rPr>
              <a:t> in the request body.</a:t>
            </a:r>
            <a:endParaRPr lang="en-US" sz="235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Call $convert-data endpoint via Postman to convert legacy health data</a:t>
            </a:r>
          </a:p>
          <a:p>
            <a:pPr marL="800100" lvl="1" indent="-342900">
              <a:lnSpc>
                <a:spcPct val="90000"/>
              </a:lnSpc>
              <a:spcAft>
                <a:spcPts val="600"/>
              </a:spcAft>
              <a:buFont typeface="Arial" panose="020B0604020202020204" pitchFamily="34" charset="0"/>
              <a:buChar char="•"/>
            </a:pPr>
            <a:r>
              <a:rPr lang="en-US" sz="2350" b="0" i="0" dirty="0">
                <a:solidFill>
                  <a:srgbClr val="24292F"/>
                </a:solidFill>
                <a:effectLst/>
                <a:latin typeface="+mj-lt"/>
              </a:rPr>
              <a:t>Test send </a:t>
            </a:r>
            <a:r>
              <a:rPr lang="en-US" sz="2350" b="1" i="0" u="none" strike="noStrike" dirty="0">
                <a:solidFill>
                  <a:srgbClr val="24292F"/>
                </a:solidFill>
                <a:effectLst/>
                <a:latin typeface="+mj-lt"/>
                <a:hlinkClick r:id="rId4"/>
              </a:rPr>
              <a:t>sample HL7v2</a:t>
            </a:r>
            <a:r>
              <a:rPr lang="en-US" sz="2350" b="0" i="0" dirty="0">
                <a:solidFill>
                  <a:srgbClr val="24292F"/>
                </a:solidFill>
                <a:effectLst/>
                <a:latin typeface="+mj-lt"/>
              </a:rPr>
              <a:t> and </a:t>
            </a:r>
            <a:r>
              <a:rPr lang="en-US" sz="2350" b="1" i="0" u="none" strike="noStrike" dirty="0">
                <a:solidFill>
                  <a:srgbClr val="24292F"/>
                </a:solidFill>
                <a:effectLst/>
                <a:latin typeface="+mj-lt"/>
                <a:hlinkClick r:id="rId5"/>
              </a:rPr>
              <a:t>sample C-CDA</a:t>
            </a:r>
            <a:r>
              <a:rPr lang="en-US" sz="2350" b="0" i="0" dirty="0">
                <a:solidFill>
                  <a:srgbClr val="24292F"/>
                </a:solidFill>
                <a:effectLst/>
                <a:latin typeface="+mj-lt"/>
              </a:rPr>
              <a:t> requests in the request body payload and make the appropriate $convert-data API calls to receive FHIR Bundle response</a:t>
            </a:r>
            <a:endParaRPr lang="en-US" sz="2350" dirty="0">
              <a:latin typeface="+mj-lt"/>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Diagram&#10;&#10;Description automatically generated">
            <a:extLst>
              <a:ext uri="{FF2B5EF4-FFF2-40B4-BE49-F238E27FC236}">
                <a16:creationId xmlns:a16="http://schemas.microsoft.com/office/drawing/2014/main" id="{19F4E87E-6129-10E3-C8F8-1DA2027192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6657" y="4320479"/>
            <a:ext cx="3582538" cy="2488364"/>
          </a:xfrm>
          <a:prstGeom prst="rect">
            <a:avLst/>
          </a:prstGeom>
        </p:spPr>
      </p:pic>
    </p:spTree>
    <p:extLst>
      <p:ext uri="{BB962C8B-B14F-4D97-AF65-F5344CB8AC3E}">
        <p14:creationId xmlns:p14="http://schemas.microsoft.com/office/powerpoint/2010/main" val="980316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3</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Search FHIR EHR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089450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3</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Search FHIR EHR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2761944"/>
          </a:xfrm>
        </p:spPr>
        <p:txBody>
          <a:bodyPr>
            <a:normAutofit/>
          </a:bodyPr>
          <a:lstStyle/>
          <a:p>
            <a:pPr marL="342900" indent="-342900">
              <a:buFont typeface="Arial" panose="020B0604020202020204" pitchFamily="34" charset="0"/>
              <a:buChar char="•"/>
            </a:pPr>
            <a:r>
              <a:rPr lang="en-US" sz="2000" b="0" dirty="0">
                <a:effectLst/>
                <a:latin typeface="Segoe UI Semibold" panose="020B0702040204020203" pitchFamily="34" charset="0"/>
                <a:cs typeface="Segoe UI Semibold" panose="020B0702040204020203" pitchFamily="34" charset="0"/>
              </a:rPr>
              <a:t>Create a new JavaScript SPA app</a:t>
            </a:r>
          </a:p>
          <a:p>
            <a:pPr marL="342900" indent="-342900">
              <a:buFont typeface="Arial" panose="020B0604020202020204" pitchFamily="34" charset="0"/>
              <a:buChar char="•"/>
            </a:pPr>
            <a:r>
              <a:rPr lang="en-US" sz="2000" b="0" dirty="0">
                <a:effectLst/>
                <a:latin typeface="Segoe UI Semibold" panose="020B0702040204020203" pitchFamily="34" charset="0"/>
                <a:cs typeface="Segoe UI Semibold" panose="020B0702040204020203" pitchFamily="34" charset="0"/>
              </a:rPr>
              <a:t>Integrate and configure the Microsoft Authentication Library (MSAL) with your JavaScript SPA app to fetch data from protected FHIR web API.</a:t>
            </a:r>
          </a:p>
          <a:p>
            <a:pPr marL="342900" indent="-342900">
              <a:buFont typeface="Arial" panose="020B0604020202020204" pitchFamily="34" charset="0"/>
              <a:buChar char="•"/>
            </a:pPr>
            <a:r>
              <a:rPr lang="en-US" sz="2000" b="0" dirty="0">
                <a:effectLst/>
                <a:latin typeface="Segoe UI Semibold" panose="020B0702040204020203" pitchFamily="34" charset="0"/>
                <a:cs typeface="Segoe UI Semibold" panose="020B0702040204020203" pitchFamily="34" charset="0"/>
              </a:rPr>
              <a:t>Create a patient lookup by Given or Family name in JavaScript SPA app.</a:t>
            </a:r>
          </a:p>
          <a:p>
            <a:pPr marL="342900" indent="-342900">
              <a:buFont typeface="Arial" panose="020B0604020202020204" pitchFamily="34" charset="0"/>
              <a:buChar char="•"/>
            </a:pPr>
            <a:r>
              <a:rPr lang="en-US" sz="2000" dirty="0">
                <a:latin typeface="Segoe UI Semibold" panose="020B0702040204020203" pitchFamily="34" charset="0"/>
                <a:cs typeface="Segoe UI Semibold" panose="020B0702040204020203" pitchFamily="34" charset="0"/>
              </a:rPr>
              <a:t>Build and run JavaScript SPA app (local and Azure)</a:t>
            </a:r>
          </a:p>
          <a:p>
            <a:pPr marL="342900" indent="-342900">
              <a:buFont typeface="Arial" panose="020B0604020202020204" pitchFamily="34" charset="0"/>
              <a:buChar char="•"/>
            </a:pPr>
            <a:r>
              <a:rPr lang="en-US" sz="2000" b="0" dirty="0">
                <a:effectLst/>
                <a:latin typeface="Segoe UI Semibold" panose="020B0702040204020203" pitchFamily="34" charset="0"/>
                <a:cs typeface="Segoe UI Semibold" panose="020B0702040204020203" pitchFamily="34" charset="0"/>
              </a:rPr>
              <a:t>Register Patient Search app website URI in App Registration (local and Azure)</a:t>
            </a:r>
          </a:p>
          <a:p>
            <a:pPr marL="342900" indent="-342900">
              <a:buFont typeface="Arial" panose="020B0604020202020204" pitchFamily="34" charset="0"/>
              <a:buChar char="•"/>
            </a:pPr>
            <a:r>
              <a:rPr lang="en-US" sz="2000" dirty="0">
                <a:latin typeface="Segoe UI Semibold" panose="020B0702040204020203" pitchFamily="34" charset="0"/>
                <a:cs typeface="Segoe UI Semibold" panose="020B0702040204020203" pitchFamily="34" charset="0"/>
              </a:rPr>
              <a:t>Test Patient Lookup in Patient Search app website</a:t>
            </a:r>
            <a:endParaRPr lang="en-US" sz="2000" b="0" dirty="0">
              <a:effectLst/>
              <a:latin typeface="Segoe UI Semibold" panose="020B0702040204020203" pitchFamily="34" charset="0"/>
              <a:cs typeface="Segoe UI Semibold" panose="020B07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CA5D30FB-254C-1F8A-4E66-5A85B43D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190" y="4568871"/>
            <a:ext cx="2647667" cy="2289129"/>
          </a:xfrm>
          <a:prstGeom prst="rect">
            <a:avLst/>
          </a:prstGeom>
        </p:spPr>
      </p:pic>
    </p:spTree>
    <p:extLst>
      <p:ext uri="{BB962C8B-B14F-4D97-AF65-F5344CB8AC3E}">
        <p14:creationId xmlns:p14="http://schemas.microsoft.com/office/powerpoint/2010/main" val="2702180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4</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Explore and Analyze FHIR EHR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8000541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4</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Explore and Analyze FHIR EHR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8"/>
            <a:ext cx="10919346" cy="1492702"/>
          </a:xfrm>
        </p:spPr>
        <p:txBody>
          <a:bodyPr>
            <a:normAutofit lnSpcReduction="10000"/>
          </a:bodyPr>
          <a:lstStyle/>
          <a:p>
            <a:pPr marL="342900" indent="-34290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Deploy FHIR Analytics pipeline</a:t>
            </a:r>
          </a:p>
          <a:p>
            <a:pPr marL="342900" indent="-34290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Create external tables and views in Synapse Serverless SQL Pool</a:t>
            </a:r>
          </a:p>
          <a:p>
            <a:pPr marL="342900" indent="-34290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Explore flatten FHIR dataset using Synapse Studio</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7133A5F6-0312-EE05-08B0-A6ED86474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279" y="3379224"/>
            <a:ext cx="7901366" cy="3359137"/>
          </a:xfrm>
          <a:prstGeom prst="rect">
            <a:avLst/>
          </a:prstGeom>
        </p:spPr>
      </p:pic>
    </p:spTree>
    <p:extLst>
      <p:ext uri="{BB962C8B-B14F-4D97-AF65-F5344CB8AC3E}">
        <p14:creationId xmlns:p14="http://schemas.microsoft.com/office/powerpoint/2010/main" val="2389651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5</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Export and Anonymize FHIR EHR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28209508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5</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Export and Anonymize FHIR EHR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8"/>
            <a:ext cx="11171830" cy="1492702"/>
          </a:xfrm>
        </p:spPr>
        <p:txBody>
          <a:bodyPr>
            <a:noAutofit/>
          </a:bodyPr>
          <a:lstStyle/>
          <a:p>
            <a:pPr marL="342900" indent="-342900">
              <a:buFont typeface="Arial" panose="020B0604020202020204" pitchFamily="34" charset="0"/>
              <a:buChar char="•"/>
            </a:pPr>
            <a:r>
              <a:rPr lang="en-US" sz="2200" b="0" dirty="0">
                <a:effectLst/>
                <a:latin typeface="Segoe UI Semibold" panose="020B0702040204020203" pitchFamily="34" charset="0"/>
                <a:cs typeface="Segoe UI Semibold" panose="020B0702040204020203" pitchFamily="34" charset="0"/>
              </a:rPr>
              <a:t>Bulk Export FHIR data from FHIR Server into Blob Storage usin</a:t>
            </a:r>
            <a:r>
              <a:rPr lang="en-US" sz="2200" dirty="0">
                <a:latin typeface="Segoe UI Semibold" panose="020B0702040204020203" pitchFamily="34" charset="0"/>
                <a:cs typeface="Segoe UI Semibold" panose="020B0702040204020203" pitchFamily="34" charset="0"/>
              </a:rPr>
              <a:t>g Logic App</a:t>
            </a:r>
          </a:p>
          <a:p>
            <a:pPr marL="342900" indent="-342900">
              <a:buFont typeface="Arial" panose="020B0604020202020204" pitchFamily="34" charset="0"/>
              <a:buChar char="•"/>
            </a:pPr>
            <a:r>
              <a:rPr lang="en-US" sz="2200" b="0" dirty="0">
                <a:effectLst/>
                <a:latin typeface="Segoe UI Semibold" panose="020B0702040204020203" pitchFamily="34" charset="0"/>
                <a:cs typeface="Segoe UI Semibold" panose="020B0702040204020203" pitchFamily="34" charset="0"/>
              </a:rPr>
              <a:t>Use Data Factory to call Azure Batch to Anonymize FHIR data, configure as needed</a:t>
            </a:r>
          </a:p>
          <a:p>
            <a:pPr marL="342900" indent="-342900">
              <a:buFont typeface="Arial" panose="020B0604020202020204" pitchFamily="34" charset="0"/>
              <a:buChar char="•"/>
            </a:pPr>
            <a:r>
              <a:rPr lang="en-US" sz="2200" dirty="0">
                <a:latin typeface="Segoe UI Semibold" panose="020B0702040204020203" pitchFamily="34" charset="0"/>
                <a:cs typeface="Segoe UI Semibold" panose="020B0702040204020203" pitchFamily="34" charset="0"/>
              </a:rPr>
              <a:t>Store the Anonymized FHIR data into Azure Data Lake Gen2 for post-processing</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E3802F0E-1414-D3EB-2558-F10A86845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163" y="3480180"/>
            <a:ext cx="6053645" cy="3037673"/>
          </a:xfrm>
          <a:prstGeom prst="rect">
            <a:avLst/>
          </a:prstGeom>
        </p:spPr>
      </p:pic>
    </p:spTree>
    <p:extLst>
      <p:ext uri="{BB962C8B-B14F-4D97-AF65-F5344CB8AC3E}">
        <p14:creationId xmlns:p14="http://schemas.microsoft.com/office/powerpoint/2010/main" val="1995305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25000" lnSpcReduction="20000"/>
          </a:bodyPr>
          <a:lstStyle/>
          <a:p>
            <a:pPr marL="0" indent="0" algn="ctr">
              <a:buNone/>
            </a:pPr>
            <a:r>
              <a:rPr lang="en-US" sz="12800" dirty="0">
                <a:solidFill>
                  <a:srgbClr val="7030A0"/>
                </a:solidFill>
                <a:latin typeface="Segoe UI Light" panose="020B0502040204020203" pitchFamily="34" charset="0"/>
                <a:cs typeface="Segoe UI Light" panose="020B0502040204020203" pitchFamily="34" charset="0"/>
              </a:rPr>
              <a:t>FHIR Powered </a:t>
            </a:r>
            <a:r>
              <a:rPr lang="en-US" sz="12800" dirty="0" err="1">
                <a:solidFill>
                  <a:srgbClr val="7030A0"/>
                </a:solidFill>
                <a:latin typeface="Segoe UI Light" panose="020B0502040204020203" pitchFamily="34" charset="0"/>
                <a:cs typeface="Segoe UI Light" panose="020B0502040204020203" pitchFamily="34" charset="0"/>
              </a:rPr>
              <a:t>Heathcare</a:t>
            </a:r>
            <a:endParaRPr lang="en-US" sz="12800" dirty="0">
              <a:solidFill>
                <a:srgbClr val="7030A0"/>
              </a:solidFill>
              <a:latin typeface="Segoe UI Light" panose="020B0502040204020203" pitchFamily="34" charset="0"/>
              <a:cs typeface="Segoe UI Light" panose="020B0502040204020203" pitchFamily="34" charset="0"/>
            </a:endParaRP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6</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Ingest &amp; Persist IoT Medical Device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3977866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6</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Ingest and Persist IoT Medical Device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8"/>
            <a:ext cx="11171830" cy="1492702"/>
          </a:xfrm>
        </p:spPr>
        <p:txBody>
          <a:bodyPr>
            <a:noAutofit/>
          </a:bodyPr>
          <a:lstStyle/>
          <a:p>
            <a:pPr marL="342900" indent="-342900">
              <a:buFont typeface="Arial" panose="020B0604020202020204" pitchFamily="34" charset="0"/>
              <a:buChar char="•"/>
            </a:pPr>
            <a:r>
              <a:rPr lang="en-US" sz="2200" b="0" dirty="0">
                <a:effectLst/>
                <a:latin typeface="Segoe UI Semibold" panose="020B0702040204020203" pitchFamily="34" charset="0"/>
                <a:cs typeface="Segoe UI Semibold" panose="020B0702040204020203" pitchFamily="34" charset="0"/>
              </a:rPr>
              <a:t>Deploy MedTech Data Flow pipeline</a:t>
            </a:r>
          </a:p>
          <a:p>
            <a:pPr marL="342900" indent="-342900">
              <a:buFont typeface="Arial" panose="020B0604020202020204" pitchFamily="34" charset="0"/>
              <a:buChar char="•"/>
            </a:pPr>
            <a:r>
              <a:rPr lang="en-US" sz="2200" dirty="0">
                <a:latin typeface="Segoe UI Semibold" panose="020B0702040204020203" pitchFamily="34" charset="0"/>
                <a:cs typeface="Segoe UI Semibold" panose="020B0702040204020203" pitchFamily="34" charset="0"/>
              </a:rPr>
              <a:t>Transform IoT device data using IoT Data Mapper tool</a:t>
            </a:r>
          </a:p>
          <a:p>
            <a:pPr marL="342900" indent="-342900">
              <a:buFont typeface="Arial" panose="020B0604020202020204" pitchFamily="34" charset="0"/>
              <a:buChar char="•"/>
            </a:pPr>
            <a:r>
              <a:rPr lang="en-US" sz="2200" b="0" dirty="0">
                <a:effectLst/>
                <a:latin typeface="Segoe UI Semibold" panose="020B0702040204020203" pitchFamily="34" charset="0"/>
                <a:cs typeface="Segoe UI Semibold" panose="020B0702040204020203" pitchFamily="34" charset="0"/>
              </a:rPr>
              <a:t>Ingest test IoT medical device data in FHIR as Observations via EventHub API request in Postman</a:t>
            </a:r>
            <a:endParaRPr lang="en-US" sz="2200" dirty="0">
              <a:latin typeface="Segoe UI Semibold" panose="020B0702040204020203" pitchFamily="34" charset="0"/>
              <a:cs typeface="Segoe UI Semibold" panose="020B07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E3D6A836-0CED-C3C1-802E-DC14EBA19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033" y="3992108"/>
            <a:ext cx="7672019" cy="2187945"/>
          </a:xfrm>
          <a:prstGeom prst="rect">
            <a:avLst/>
          </a:prstGeom>
        </p:spPr>
      </p:pic>
    </p:spTree>
    <p:extLst>
      <p:ext uri="{BB962C8B-B14F-4D97-AF65-F5344CB8AC3E}">
        <p14:creationId xmlns:p14="http://schemas.microsoft.com/office/powerpoint/2010/main" val="2513658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7</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Load DICOM Imaging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250148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6</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Load DICOM Imaging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1171830" cy="1929429"/>
          </a:xfrm>
        </p:spPr>
        <p:txBody>
          <a:bodyPr>
            <a:noAutofit/>
          </a:bodyPr>
          <a:lstStyle/>
          <a:p>
            <a:pPr marL="342900" indent="-342900">
              <a:buFont typeface="Arial" panose="020B0604020202020204" pitchFamily="34" charset="0"/>
              <a:buChar char="•"/>
            </a:pPr>
            <a:r>
              <a:rPr lang="en-US" b="0" dirty="0">
                <a:effectLst/>
                <a:latin typeface="Segoe UI Semibold" panose="020B0702040204020203" pitchFamily="34" charset="0"/>
                <a:cs typeface="Segoe UI Semibold" panose="020B0702040204020203" pitchFamily="34" charset="0"/>
              </a:rPr>
              <a:t>Deploy DICOM service in ADHS workspace</a:t>
            </a:r>
          </a:p>
          <a:p>
            <a:pPr marL="342900" indent="-34290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Deploy DICOMcast synchronization pipeline</a:t>
            </a:r>
          </a:p>
          <a:p>
            <a:pPr marL="342900" indent="-342900">
              <a:buFont typeface="Arial" panose="020B0604020202020204" pitchFamily="34" charset="0"/>
              <a:buChar char="•"/>
            </a:pPr>
            <a:r>
              <a:rPr lang="en-US" b="0" dirty="0">
                <a:effectLst/>
                <a:latin typeface="Segoe UI Semibold" panose="020B0702040204020203" pitchFamily="34" charset="0"/>
                <a:cs typeface="Segoe UI Semibold" panose="020B0702040204020203" pitchFamily="34" charset="0"/>
              </a:rPr>
              <a:t>Load DICOM imaging data in DICOM service and store imaging metadata in FHIR service </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4" descr="Diagram&#10;&#10;Description automatically generated">
            <a:extLst>
              <a:ext uri="{FF2B5EF4-FFF2-40B4-BE49-F238E27FC236}">
                <a16:creationId xmlns:a16="http://schemas.microsoft.com/office/drawing/2014/main" id="{E5B2A0EA-82FC-5C10-CD29-6015B3CC1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653" y="3901204"/>
            <a:ext cx="7709547" cy="2885166"/>
          </a:xfrm>
          <a:prstGeom prst="rect">
            <a:avLst/>
          </a:prstGeom>
        </p:spPr>
      </p:pic>
    </p:spTree>
    <p:extLst>
      <p:ext uri="{BB962C8B-B14F-4D97-AF65-F5344CB8AC3E}">
        <p14:creationId xmlns:p14="http://schemas.microsoft.com/office/powerpoint/2010/main" val="2785859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9175"/>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Thank You for Attending!</a:t>
            </a:r>
            <a:br>
              <a:rPr lang="en-US" dirty="0">
                <a:ln w="3175">
                  <a:noFill/>
                </a:ln>
                <a:solidFill>
                  <a:srgbClr val="9966FF"/>
                </a:solidFill>
                <a:latin typeface="Segoe UI" panose="020B0502040204020203" pitchFamily="34" charset="0"/>
                <a:ea typeface="+mn-ea"/>
                <a:cs typeface="Segoe UI" panose="020B0502040204020203" pitchFamily="34" charset="0"/>
              </a:rPr>
            </a:br>
            <a:r>
              <a:rPr lang="en-US" dirty="0">
                <a:solidFill>
                  <a:srgbClr val="FFC000"/>
                </a:solidFill>
                <a:latin typeface="+mn-lt"/>
                <a:hlinkClick r:id="rId3">
                  <a:extLst>
                    <a:ext uri="{A12FA001-AC4F-418D-AE19-62706E023703}">
                      <ahyp:hlinkClr xmlns:ahyp="http://schemas.microsoft.com/office/drawing/2018/hyperlinkcolor" val="tx"/>
                    </a:ext>
                  </a:extLst>
                </a:hlinkClick>
              </a:rPr>
              <a:t>https://aka.ms/wth</a:t>
            </a:r>
            <a:r>
              <a:rPr lang="en-US" dirty="0">
                <a:solidFill>
                  <a:srgbClr val="FFC000"/>
                </a:solidFill>
                <a:latin typeface="+mn-lt"/>
              </a:rPr>
              <a:t> </a:t>
            </a:r>
            <a:endParaRPr lang="en-US" dirty="0">
              <a:solidFill>
                <a:srgbClr val="FFC000"/>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7382996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Objective</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What to Expect:</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773141"/>
            <a:ext cx="10515600" cy="4565674"/>
          </a:xfrm>
        </p:spPr>
        <p:txBody>
          <a:bodyPr>
            <a:normAutofit fontScale="92500" lnSpcReduction="20000"/>
          </a:bodyPr>
          <a:lstStyle/>
          <a:p>
            <a:pPr marL="0" indent="0">
              <a:buNone/>
            </a:pPr>
            <a:r>
              <a:rPr lang="en-US" sz="2400" u="sng" dirty="0">
                <a:latin typeface="Segoe UI" panose="020B0502040204020203" pitchFamily="34" charset="0"/>
                <a:cs typeface="Segoe UI" panose="020B0502040204020203" pitchFamily="34" charset="0"/>
              </a:rPr>
              <a:t>What to Expect:</a:t>
            </a:r>
          </a:p>
          <a:p>
            <a:pPr marL="0" indent="0">
              <a:buNone/>
            </a:pPr>
            <a:r>
              <a:rPr lang="en-US" sz="2400" dirty="0">
                <a:latin typeface="Segoe UI" panose="020B0502040204020203" pitchFamily="34" charset="0"/>
                <a:cs typeface="Segoe UI" panose="020B0502040204020203" pitchFamily="34" charset="0"/>
              </a:rPr>
              <a:t>Hands-on experience Azure Health Data Services platform in Microsoft Health Architectures, including:</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and load FHIR synthetic Electronic Health Record (EHR)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HL7v2 messages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synthetic C-CDA EHR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Connect to FHIR Server and search FHIR data through a Patient Search Web App</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Explore and analyze FHIR EHR data for secondary analytics use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Bulk export, anonymize and store FHIR data into Data Lake for secondary use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Ingest and persist IoT medical device data using MedTech service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Load DICOM imaging data using DICOM service</a:t>
            </a:r>
          </a:p>
          <a:p>
            <a:pPr marL="0" indent="0">
              <a:buNone/>
            </a:pPr>
            <a:endParaRPr lang="en-US" sz="2400" u="sng" dirty="0">
              <a:latin typeface="Segoe UI" panose="020B0502040204020203" pitchFamily="34" charset="0"/>
              <a:cs typeface="Segoe UI" panose="020B0502040204020203" pitchFamily="34" charset="0"/>
            </a:endParaRPr>
          </a:p>
          <a:p>
            <a:pPr marL="0" indent="0">
              <a:buNone/>
            </a:pPr>
            <a:r>
              <a:rPr lang="en-US" sz="2400" u="sng" dirty="0">
                <a:latin typeface="Segoe UI" panose="020B0502040204020203" pitchFamily="34" charset="0"/>
                <a:cs typeface="Segoe UI" panose="020B0502040204020203" pitchFamily="34" charset="0"/>
              </a:rPr>
              <a:t>Intended Outcomes:</a:t>
            </a:r>
          </a:p>
          <a:p>
            <a:pPr marL="0" indent="0">
              <a:buNone/>
            </a:pPr>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Microsoft Health reference architectures (above) for health data interoperability use cases</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382582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3</a:t>
            </a:r>
            <a:r>
              <a:rPr kumimoji="0" lang="en-US" sz="1200" b="0" i="0" u="none" strike="noStrike" kern="1200" cap="none" spc="0" normalizeH="0" baseline="30000" noProof="0">
                <a:ln w="3175">
                  <a:noFill/>
                </a:ln>
                <a:solidFill>
                  <a:srgbClr val="000000"/>
                </a:solidFill>
                <a:effectLst/>
                <a:uLnTx/>
                <a:uFillTx/>
                <a:latin typeface="Segoe UI Semibold"/>
                <a:ea typeface="+mn-ea"/>
                <a:cs typeface="Segoe UI Semilight" panose="020B0402040204020203" pitchFamily="34" charset="0"/>
              </a:rPr>
              <a:t>rd</a:t>
            </a: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err="1">
                <a:ln w="3175">
                  <a:noFill/>
                </a:ln>
                <a:solidFill>
                  <a:srgbClr val="000000"/>
                </a:solidFill>
                <a:effectLst/>
                <a:uLnTx/>
                <a:uFillTx/>
                <a:latin typeface="Segoe UI Semibold"/>
                <a:ea typeface="+mn-ea"/>
                <a:cs typeface="Segoe UI Semilight" panose="020B0402040204020203" pitchFamily="34" charset="0"/>
              </a:rPr>
              <a:t>IoMT</a:t>
            </a:r>
            <a:endPar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078D3"/>
                </a:solidFill>
                <a:effectLst/>
                <a:uLnTx/>
                <a:uFillTx/>
                <a:latin typeface="Segoe UI Semibold"/>
                <a:ea typeface="Segoe UI Black" panose="020B0A02040204020203" pitchFamily="34" charset="0"/>
                <a:cs typeface="+mn-cs"/>
              </a:rPr>
              <a:t>Ingest &amp; Enrich</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ea typeface="Segoe UI Black" panose="020B0A02040204020203" pitchFamily="34" charset="0"/>
                <a:cs typeface="+mn-cs"/>
              </a:rPr>
              <a:t>Persist</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ea typeface="Segoe UI Black" panose="020B0A02040204020203" pitchFamily="34" charset="0"/>
                <a:cs typeface="+mn-cs"/>
              </a:rPr>
              <a:t>Query &amp; Provision</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mn-cs"/>
              </a:rPr>
              <a:t>Provision and manage access for querying, exploration, operationalization.</a:t>
            </a:r>
          </a:p>
          <a:p>
            <a:pPr marL="0" marR="0" lvl="0" indent="0" algn="l" defTabSz="932384"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ea typeface="Segoe UI Black" panose="020B0A02040204020203" pitchFamily="34" charset="0"/>
                <a:cs typeface="+mn-cs"/>
              </a:rPr>
              <a:t>Intelligence</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078D3"/>
                </a:solidFill>
                <a:effectLst/>
                <a:uLnTx/>
                <a:uFillTx/>
                <a:latin typeface="Segoe UI Semibold"/>
                <a:ea typeface="Segoe UI Black" panose="020B0A02040204020203" pitchFamily="34" charset="0"/>
                <a:cs typeface="+mn-cs"/>
              </a:rPr>
              <a:t>Scale</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ea typeface="Segoe UI Black" panose="020B0A02040204020203" pitchFamily="34" charset="0"/>
                <a:cs typeface="+mn-cs"/>
              </a:rPr>
              <a:t>Trust</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5E0896C7-D0C3-C6F4-1BC4-CDD7BA9B1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56" y="754657"/>
            <a:ext cx="11887287" cy="5981744"/>
          </a:xfrm>
          <a:prstGeom prst="rect">
            <a:avLst/>
          </a:prstGeom>
        </p:spPr>
      </p:pic>
      <p:sp>
        <p:nvSpPr>
          <p:cNvPr id="15" name="Title 1">
            <a:extLst>
              <a:ext uri="{FF2B5EF4-FFF2-40B4-BE49-F238E27FC236}">
                <a16:creationId xmlns:a16="http://schemas.microsoft.com/office/drawing/2014/main" id="{E9E7F323-8C8E-12C3-0D46-556BB98EBCE5}"/>
              </a:ext>
            </a:extLst>
          </p:cNvPr>
          <p:cNvSpPr>
            <a:spLocks noGrp="1"/>
          </p:cNvSpPr>
          <p:nvPr>
            <p:ph type="title"/>
          </p:nvPr>
        </p:nvSpPr>
        <p:spPr>
          <a:xfrm>
            <a:off x="455994" y="183582"/>
            <a:ext cx="11306469" cy="813819"/>
          </a:xfrm>
        </p:spPr>
        <p:txBody>
          <a:bodyPr/>
          <a:lstStyle/>
          <a:p>
            <a:r>
              <a:rPr lang="en-US" dirty="0"/>
              <a:t>Microsoft Health Reference Architectures</a:t>
            </a:r>
          </a:p>
        </p:txBody>
      </p:sp>
    </p:spTree>
    <p:extLst>
      <p:ext uri="{BB962C8B-B14F-4D97-AF65-F5344CB8AC3E}">
        <p14:creationId xmlns:p14="http://schemas.microsoft.com/office/powerpoint/2010/main" val="34314477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Zero</a:t>
            </a:r>
            <a:br>
              <a:rPr lang="en-US" dirty="0"/>
            </a:br>
            <a:r>
              <a:rPr lang="en-US" sz="3200" b="1" dirty="0">
                <a:solidFill>
                  <a:srgbClr val="7030A0"/>
                </a:solidFill>
                <a:latin typeface="Segoe UI" panose="020B0502040204020203" pitchFamily="34" charset="0"/>
                <a:cs typeface="Segoe UI" panose="020B0502040204020203" pitchFamily="34" charset="0"/>
              </a:rPr>
              <a:t>Get your machines ready!</a:t>
            </a:r>
          </a:p>
        </p:txBody>
      </p:sp>
      <p:sp>
        <p:nvSpPr>
          <p:cNvPr id="2" name="Text Placeholder 1"/>
          <p:cNvSpPr>
            <a:spLocks noGrp="1"/>
          </p:cNvSpPr>
          <p:nvPr>
            <p:ph type="body" sz="quarter" idx="10"/>
          </p:nvPr>
        </p:nvSpPr>
        <p:spPr>
          <a:xfrm>
            <a:off x="271558" y="2189047"/>
            <a:ext cx="11653523" cy="4159280"/>
          </a:xfrm>
        </p:spPr>
        <p:txBody>
          <a:bodyPr>
            <a:normAutofit fontScale="62500" lnSpcReduction="20000"/>
          </a:bodyPr>
          <a:lstStyle/>
          <a:p>
            <a:r>
              <a:rPr lang="en-US" sz="3200" dirty="0">
                <a:latin typeface="Segoe UI" panose="020B0502040204020203" pitchFamily="34" charset="0"/>
                <a:cs typeface="Segoe UI" panose="020B0502040204020203" pitchFamily="34" charset="0"/>
                <a:hlinkClick r:id="rId3"/>
              </a:rPr>
              <a:t>Install Windows Subsystem for Linux</a:t>
            </a:r>
            <a:r>
              <a:rPr lang="en-US" sz="3200" dirty="0">
                <a:latin typeface="Segoe UI" panose="020B0502040204020203" pitchFamily="34" charset="0"/>
                <a:cs typeface="Segoe UI" panose="020B0502040204020203" pitchFamily="34" charset="0"/>
              </a:rPr>
              <a:t> (Bash Shell)</a:t>
            </a:r>
          </a:p>
          <a:p>
            <a:r>
              <a:rPr lang="en-US" sz="3200" dirty="0">
                <a:latin typeface="Segoe UI" panose="020B0502040204020203" pitchFamily="34" charset="0"/>
                <a:cs typeface="Segoe UI" panose="020B0502040204020203" pitchFamily="34" charset="0"/>
                <a:hlinkClick r:id="rId4"/>
              </a:rPr>
              <a:t>Install the Azure CLI</a:t>
            </a:r>
            <a:r>
              <a:rPr lang="en-US" sz="3200" dirty="0">
                <a:latin typeface="Segoe UI" panose="020B0502040204020203" pitchFamily="34" charset="0"/>
                <a:cs typeface="Segoe UI" panose="020B0502040204020203" pitchFamily="34" charset="0"/>
              </a:rPr>
              <a:t> (in WSL if on Windows!) </a:t>
            </a:r>
          </a:p>
          <a:p>
            <a:r>
              <a:rPr lang="en-US" sz="3200" dirty="0">
                <a:latin typeface="Segoe UI" panose="020B0502040204020203" pitchFamily="34" charset="0"/>
                <a:cs typeface="Segoe UI" panose="020B0502040204020203" pitchFamily="34" charset="0"/>
                <a:hlinkClick r:id="rId5"/>
              </a:rPr>
              <a:t>Install PowerShell Cmdlets for Azure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6"/>
              </a:rPr>
              <a:t>Install Visual Studio Code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7"/>
              </a:rPr>
              <a:t>Install ARM Tools extension for VS Code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8"/>
              </a:rPr>
              <a:t>.NET Core 3.1</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9"/>
              </a:rPr>
              <a:t>Java 1.8 JDK</a:t>
            </a:r>
            <a:r>
              <a:rPr lang="en-US" sz="3200" dirty="0">
                <a:latin typeface="Segoe UI" panose="020B0502040204020203" pitchFamily="34" charset="0"/>
                <a:cs typeface="Segoe UI" panose="020B0502040204020203" pitchFamily="34" charset="0"/>
              </a:rPr>
              <a:t> (for </a:t>
            </a:r>
            <a:r>
              <a:rPr lang="en-US" sz="3200" dirty="0" err="1">
                <a:latin typeface="Segoe UI" panose="020B0502040204020203" pitchFamily="34" charset="0"/>
                <a:cs typeface="Segoe UI" panose="020B0502040204020203" pitchFamily="34" charset="0"/>
              </a:rPr>
              <a:t>Synthea</a:t>
            </a:r>
            <a:r>
              <a:rPr lang="en-US" sz="3200" dirty="0">
                <a:latin typeface="Segoe UI" panose="020B0502040204020203" pitchFamily="34" charset="0"/>
                <a:cs typeface="Segoe UI" panose="020B0502040204020203" pitchFamily="34" charset="0"/>
              </a:rPr>
              <a:t> Patient Generator tool)</a:t>
            </a:r>
          </a:p>
          <a:p>
            <a:r>
              <a:rPr lang="fr-FR" sz="3200" dirty="0">
                <a:latin typeface="Segoe UI" panose="020B0502040204020203" pitchFamily="34" charset="0"/>
                <a:cs typeface="Segoe UI" panose="020B0502040204020203" pitchFamily="34" charset="0"/>
                <a:hlinkClick r:id="rId10"/>
              </a:rPr>
              <a:t>Node Module Extension for VS Code</a:t>
            </a:r>
            <a:endParaRPr lang="fr-FR" sz="3200" dirty="0">
              <a:latin typeface="Segoe UI" panose="020B0502040204020203" pitchFamily="34" charset="0"/>
              <a:cs typeface="Segoe UI" panose="020B0502040204020203" pitchFamily="34" charset="0"/>
            </a:endParaRPr>
          </a:p>
          <a:p>
            <a:r>
              <a:rPr lang="fr-FR" sz="3200" dirty="0">
                <a:latin typeface="Segoe UI" panose="020B0502040204020203" pitchFamily="34" charset="0"/>
                <a:cs typeface="Segoe UI" panose="020B0502040204020203" pitchFamily="34" charset="0"/>
                <a:hlinkClick r:id="rId10"/>
              </a:rPr>
              <a:t>App Service Extension for VS Code</a:t>
            </a:r>
            <a:endParaRPr lang="fr-FR" sz="3200" dirty="0">
              <a:latin typeface="Segoe UI" panose="020B0502040204020203" pitchFamily="34" charset="0"/>
              <a:cs typeface="Segoe UI" panose="020B0502040204020203" pitchFamily="34" charset="0"/>
            </a:endParaRPr>
          </a:p>
          <a:p>
            <a:r>
              <a:rPr lang="fr-FR" sz="3200" dirty="0">
                <a:latin typeface="Segoe UI" panose="020B0502040204020203" pitchFamily="34" charset="0"/>
                <a:cs typeface="Segoe UI" panose="020B0502040204020203" pitchFamily="34" charset="0"/>
                <a:hlinkClick r:id="rId11"/>
              </a:rPr>
              <a:t>Node.js </a:t>
            </a:r>
            <a:r>
              <a:rPr lang="fr-FR" sz="3200" dirty="0" err="1">
                <a:latin typeface="Segoe UI" panose="020B0502040204020203" pitchFamily="34" charset="0"/>
                <a:cs typeface="Segoe UI" panose="020B0502040204020203" pitchFamily="34" charset="0"/>
                <a:hlinkClick r:id="rId11"/>
              </a:rPr>
              <a:t>Window</a:t>
            </a:r>
            <a:r>
              <a:rPr lang="fr-FR" sz="3200" dirty="0">
                <a:latin typeface="Segoe UI" panose="020B0502040204020203" pitchFamily="34" charset="0"/>
                <a:cs typeface="Segoe UI" panose="020B0502040204020203" pitchFamily="34" charset="0"/>
                <a:hlinkClick r:id="rId11"/>
              </a:rPr>
              <a:t> Installer</a:t>
            </a:r>
            <a:endParaRPr lang="fr-FR" sz="3200" dirty="0">
              <a:latin typeface="Segoe UI" panose="020B0502040204020203" pitchFamily="34" charset="0"/>
              <a:cs typeface="Segoe UI" panose="020B0502040204020203" pitchFamily="34" charset="0"/>
            </a:endParaRPr>
          </a:p>
          <a:p>
            <a:r>
              <a:rPr lang="fr-FR" sz="3200" dirty="0">
                <a:latin typeface="Segoe UI" panose="020B0502040204020203" pitchFamily="34" charset="0"/>
                <a:cs typeface="Segoe UI" panose="020B0502040204020203" pitchFamily="34" charset="0"/>
                <a:hlinkClick r:id="rId12"/>
              </a:rPr>
              <a:t>Node.js and </a:t>
            </a:r>
            <a:r>
              <a:rPr lang="fr-FR" sz="3200" dirty="0" err="1">
                <a:latin typeface="Segoe UI" panose="020B0502040204020203" pitchFamily="34" charset="0"/>
                <a:cs typeface="Segoe UI" panose="020B0502040204020203" pitchFamily="34" charset="0"/>
                <a:hlinkClick r:id="rId12"/>
              </a:rPr>
              <a:t>npm</a:t>
            </a:r>
            <a:endParaRPr lang="fr-FR" sz="3200" dirty="0">
              <a:latin typeface="Segoe UI" panose="020B0502040204020203" pitchFamily="34" charset="0"/>
              <a:cs typeface="Segoe UI" panose="020B0502040204020203" pitchFamily="34" charset="0"/>
            </a:endParaRPr>
          </a:p>
          <a:p>
            <a:r>
              <a:rPr lang="fr-FR" sz="3200" dirty="0">
                <a:latin typeface="Segoe UI" panose="020B0502040204020203" pitchFamily="34" charset="0"/>
                <a:cs typeface="Segoe UI" panose="020B0502040204020203" pitchFamily="34" charset="0"/>
                <a:hlinkClick r:id="rId13"/>
              </a:rPr>
              <a:t>Postman</a:t>
            </a:r>
            <a:endParaRPr lang="fr-FR" sz="3200" dirty="0">
              <a:latin typeface="Segoe UI" panose="020B0502040204020203" pitchFamily="34" charset="0"/>
              <a:cs typeface="Segoe UI" panose="020B0502040204020203" pitchFamily="34" charset="0"/>
            </a:endParaRPr>
          </a:p>
          <a:p>
            <a:endParaRPr lang="fr-FR" sz="3200" dirty="0">
              <a:latin typeface="Segoe UI" panose="020B0502040204020203" pitchFamily="34" charset="0"/>
              <a:cs typeface="Segoe UI" panose="020B0502040204020203" pitchFamily="34" charset="0"/>
            </a:endParaRPr>
          </a:p>
          <a:p>
            <a:endParaRPr lang="fr-FR" sz="3200" dirty="0">
              <a:latin typeface="Segoe UI" panose="020B0502040204020203" pitchFamily="34" charset="0"/>
              <a:cs typeface="Segoe UI" panose="020B0502040204020203" pitchFamily="34" charset="0"/>
            </a:endParaRPr>
          </a:p>
          <a:p>
            <a:endParaRPr lang="fr-FR"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863935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WTH – FHIR Powered Healthcare Challenges</a:t>
            </a:r>
            <a:br>
              <a:rPr lang="en-US" dirty="0"/>
            </a:br>
            <a:r>
              <a:rPr lang="en-US" sz="2400" dirty="0">
                <a:solidFill>
                  <a:srgbClr val="0078D7"/>
                </a:solidFill>
              </a:rPr>
              <a:t>Overview of Microsoft Health References Architectures</a:t>
            </a:r>
          </a:p>
        </p:txBody>
      </p:sp>
      <p:pic>
        <p:nvPicPr>
          <p:cNvPr id="4" name="Picture 3" descr="Diagram&#10;&#10;Description automatically generated">
            <a:extLst>
              <a:ext uri="{FF2B5EF4-FFF2-40B4-BE49-F238E27FC236}">
                <a16:creationId xmlns:a16="http://schemas.microsoft.com/office/drawing/2014/main" id="{CCF1D6A6-DC5E-174C-9E8D-C415F01CC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90" y="1446324"/>
            <a:ext cx="9290884" cy="5335906"/>
          </a:xfrm>
          <a:prstGeom prst="rect">
            <a:avLst/>
          </a:prstGeom>
        </p:spPr>
      </p:pic>
    </p:spTree>
    <p:extLst>
      <p:ext uri="{BB962C8B-B14F-4D97-AF65-F5344CB8AC3E}">
        <p14:creationId xmlns:p14="http://schemas.microsoft.com/office/powerpoint/2010/main" val="2619029037"/>
      </p:ext>
    </p:extLst>
  </p:cSld>
  <p:clrMapOvr>
    <a:masterClrMapping/>
  </p:clrMapOvr>
  <p:transition>
    <p:fade/>
  </p:transition>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3146</Words>
  <Application>Microsoft Office PowerPoint</Application>
  <PresentationFormat>Widescreen</PresentationFormat>
  <Paragraphs>298</Paragraphs>
  <Slides>24</Slides>
  <Notes>24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24</vt:i4>
      </vt:variant>
    </vt:vector>
  </HeadingPairs>
  <TitlesOfParts>
    <vt:vector size="36" baseType="lpstr">
      <vt:lpstr>Arial</vt:lpstr>
      <vt:lpstr>Calibri</vt:lpstr>
      <vt:lpstr>Calibri Light</vt:lpstr>
      <vt:lpstr>Consolas</vt:lpstr>
      <vt:lpstr>Impact</vt:lpstr>
      <vt:lpstr>Segoe UI</vt:lpstr>
      <vt:lpstr>Segoe UI Light</vt:lpstr>
      <vt:lpstr>Segoe UI Semibold</vt:lpstr>
      <vt:lpstr>Wingdings</vt:lpstr>
      <vt:lpstr>2_Office Theme</vt:lpstr>
      <vt:lpstr>Dynamics 365</vt:lpstr>
      <vt:lpstr>1_White Template</vt:lpstr>
      <vt:lpstr>FHIR Powered Healthcare</vt:lpstr>
      <vt:lpstr>PowerPoint Presentation</vt:lpstr>
      <vt:lpstr>Objective What to Expect:</vt:lpstr>
      <vt:lpstr>Modern Healthcare Solutions Face New Challenges</vt:lpstr>
      <vt:lpstr>Enabling Interoperability of Health Data</vt:lpstr>
      <vt:lpstr>Enabling Healthcare Solutions in Azure</vt:lpstr>
      <vt:lpstr>Microsoft Health Reference Architectures</vt:lpstr>
      <vt:lpstr>Challenge Zero Get your machines ready!</vt:lpstr>
      <vt:lpstr>WTH – FHIR Powered Healthcare Challenges Overview of Microsoft Health References Architectures</vt:lpstr>
      <vt:lpstr>Challenge 1 Extract and load FHIR EHR data</vt:lpstr>
      <vt:lpstr>Challenge 1 Extract and Load FHIR EHR Data</vt:lpstr>
      <vt:lpstr>Challenge 2 Extract &amp; Load HL7v2 &amp; C-CDA EHR Data</vt:lpstr>
      <vt:lpstr>Challenge 2 Extract and Load HL7v2 &amp; C-CDA EHR Data</vt:lpstr>
      <vt:lpstr>Challenge 3 Search FHIR EHR Data</vt:lpstr>
      <vt:lpstr>Challenge 3 Search FHIR EHR Data</vt:lpstr>
      <vt:lpstr>Challenge 4 Explore and Analyze FHIR EHR Data</vt:lpstr>
      <vt:lpstr>Challenge 4 Explore and Analyze FHIR EHR Data</vt:lpstr>
      <vt:lpstr>Challenge 5 Export and Anonymize FHIR EHR Data</vt:lpstr>
      <vt:lpstr>Challenge 5 Export and Anonymize FHIR EHR Data</vt:lpstr>
      <vt:lpstr>Challenge 6 Ingest &amp; Persist IoT Medical Device Data</vt:lpstr>
      <vt:lpstr>Challenge 6 Ingest and Persist IoT Medical Device Data</vt:lpstr>
      <vt:lpstr>Challenge 7 Load DICOM Imaging Data</vt:lpstr>
      <vt:lpstr>Challenge 6 Load DICOM Imaging Data</vt:lpstr>
      <vt:lpstr>Thank You for Attending! https://aka.ms/wth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2022-05-07T20:57:19Z</dcterms:created>
  <dcterms:modified xsi:type="dcterms:W3CDTF">2022-10-05T02:47:23Z</dcterms:modified>
</cp:coreProperties>
</file>